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jpeg" ContentType="image/jpeg"/>
  <Override PartName="/ppt/media/image8.png" ContentType="image/png"/>
  <Override PartName="/ppt/media/image2.jpeg" ContentType="image/jpeg"/>
  <Override PartName="/ppt/media/image3.jpeg" ContentType="image/jpeg"/>
  <Override PartName="/ppt/media/image4.wmf" ContentType="image/x-wmf"/>
  <Override PartName="/ppt/media/image5.wmf" ContentType="image/x-wmf"/>
  <Override PartName="/ppt/media/image7.png" ContentType="image/png"/>
  <Override PartName="/ppt/media/image6.wmf" ContentType="image/x-wmf"/>
  <Override PartName="/ppt/media/image9.png" ContentType="image/png"/>
  <Override PartName="/ppt/media/image10.png" ContentType="image/png"/>
  <Override PartName="/ppt/media/image11.wmf" ContentType="image/x-wmf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927360"/>
            <a:ext cx="1051524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927360"/>
            <a:ext cx="1051524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m 6" descr=""/>
          <p:cNvPicPr/>
          <p:nvPr/>
        </p:nvPicPr>
        <p:blipFill>
          <a:blip r:embed="rId2"/>
          <a:stretch/>
        </p:blipFill>
        <p:spPr>
          <a:xfrm>
            <a:off x="-2880" y="0"/>
            <a:ext cx="12197520" cy="6857640"/>
          </a:xfrm>
          <a:prstGeom prst="rect">
            <a:avLst/>
          </a:prstGeom>
          <a:ln>
            <a:noFill/>
          </a:ln>
        </p:spPr>
      </p:pic>
      <p:pic>
        <p:nvPicPr>
          <p:cNvPr id="1" name="Imagem 6" descr=""/>
          <p:cNvPicPr/>
          <p:nvPr/>
        </p:nvPicPr>
        <p:blipFill>
          <a:blip r:embed="rId3"/>
          <a:stretch/>
        </p:blipFill>
        <p:spPr>
          <a:xfrm>
            <a:off x="-2880" y="0"/>
            <a:ext cx="12197520" cy="685764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399760" y="1586160"/>
            <a:ext cx="687276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pt-BR" sz="6000" spc="-1" strike="noStrike">
                <a:solidFill>
                  <a:srgbClr val="ffffff"/>
                </a:solidFill>
                <a:latin typeface="Calibri Light"/>
              </a:rPr>
              <a:t>Clique para editar o título mestre</a:t>
            </a:r>
            <a:endParaRPr b="0" lang="pt-B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6" descr=""/>
          <p:cNvPicPr/>
          <p:nvPr/>
        </p:nvPicPr>
        <p:blipFill>
          <a:blip r:embed="rId2"/>
          <a:stretch/>
        </p:blipFill>
        <p:spPr>
          <a:xfrm>
            <a:off x="-2880" y="0"/>
            <a:ext cx="12197520" cy="68576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927360"/>
            <a:ext cx="10515240" cy="7632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estilos de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66FA3747-F901-44E9-AC15-02C8AF993858}" type="datetime">
              <a:rPr b="0" lang="pt-BR" sz="1800" spc="-1" strike="noStrike">
                <a:solidFill>
                  <a:srgbClr val="000000"/>
                </a:solidFill>
                <a:latin typeface="Calibri"/>
              </a:rPr>
              <a:t>18/01/19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DA74111-961A-4296-8EEC-240F6A2D0F94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399760" y="1586160"/>
            <a:ext cx="687276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pt-BR" sz="6000" spc="-1" strike="noStrike">
                <a:solidFill>
                  <a:srgbClr val="ffffff"/>
                </a:solidFill>
                <a:latin typeface="Calibri Light"/>
              </a:rPr>
              <a:t>INTRODUÇÃO À MODELAGEM PARAMÉTRICA</a:t>
            </a:r>
            <a:endParaRPr b="0" lang="pt-BR" sz="6000" spc="-1" strike="noStrike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399760" y="4065840"/>
            <a:ext cx="687276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Fernando Ferraz Ribeiro</a:t>
            </a:r>
            <a:endParaRPr b="0" lang="pt-BR" sz="2400" spc="-1" strike="noStrike">
              <a:solidFill>
                <a:srgbClr val="ffffff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ffribeiro@gmail.com</a:t>
            </a:r>
            <a:endParaRPr b="0" lang="pt-BR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22080" y="1900800"/>
            <a:ext cx="657792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Fluxograma da metodologia de trabalho</a:t>
            </a:r>
            <a:endParaRPr b="0" lang="pt-BR" sz="41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06" name="Imagem1" descr=""/>
          <p:cNvPicPr/>
          <p:nvPr/>
        </p:nvPicPr>
        <p:blipFill>
          <a:blip r:embed="rId1"/>
          <a:stretch/>
        </p:blipFill>
        <p:spPr>
          <a:xfrm>
            <a:off x="7416000" y="1008000"/>
            <a:ext cx="4411800" cy="58798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927360"/>
            <a:ext cx="1051524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REFERÊNCIAS</a:t>
            </a:r>
            <a:endParaRPr b="0" lang="pt-BR" sz="41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838080" y="1825560"/>
            <a:ext cx="10515240" cy="4942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</a:pPr>
            <a:r>
              <a:rPr b="0" lang="pt-BR" sz="1800" spc="-1" strike="noStrike">
                <a:latin typeface="Arial"/>
                <a:ea typeface="DejaVu Sans"/>
              </a:rPr>
              <a:t>KNUTH, D. Fundamental Algorithms. The Art of Computer Programming. 3rd. ed. Massachusetts: Pearson Education, 1997. v. 1</a:t>
            </a:r>
            <a:endParaRPr b="0" lang="pt-BR" sz="1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0" lang="pt-BR" sz="1800" spc="-1" strike="noStrike">
                <a:latin typeface="Arial"/>
                <a:ea typeface="DejaVu Sans"/>
              </a:rPr>
              <a:t> </a:t>
            </a:r>
            <a:endParaRPr b="0" lang="pt-BR" sz="1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0" lang="pt-BR" sz="1800" spc="-1" strike="noStrike">
                <a:latin typeface="Arial"/>
                <a:ea typeface="DejaVu Sans"/>
              </a:rPr>
              <a:t>DINO, I. G. Creative Design Exploration By Parametric Generative Systems In Architecture. Metu Journal of the Faculty of Architecture, v. 1, p. 207–224, 1 Jun. 2012. </a:t>
            </a:r>
            <a:endParaRPr b="0" lang="pt-BR" sz="1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0" lang="pt-BR" sz="1800" spc="-1" strike="noStrike">
                <a:latin typeface="Arial"/>
                <a:ea typeface="DejaVu Sans"/>
              </a:rPr>
              <a:t> </a:t>
            </a:r>
            <a:endParaRPr b="0" lang="pt-BR" sz="1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0" lang="pt-BR" sz="1800" spc="-1" strike="noStrike">
                <a:latin typeface="Arial"/>
                <a:ea typeface="DejaVu Sans"/>
              </a:rPr>
              <a:t>MITCHELL, W. J. World’s Greatest Architect MAKING, MEANING, AND NETWORK CULTURE. Cambridge: MIT Press, 2008. v. 40</a:t>
            </a:r>
            <a:endParaRPr b="0" lang="pt-BR" sz="1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0" lang="pt-BR" sz="1800" spc="-1" strike="noStrike">
                <a:latin typeface="Arial"/>
                <a:ea typeface="DejaVu Sans"/>
              </a:rPr>
              <a:t> </a:t>
            </a:r>
            <a:endParaRPr b="0" lang="pt-BR" sz="1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0" lang="pt-BR" sz="1800" spc="-1" strike="noStrike">
                <a:latin typeface="Arial"/>
                <a:ea typeface="DejaVu Sans"/>
              </a:rPr>
              <a:t>BOHNACKER, H.; GROSS, B.; LAUB, J. Generative Design: Visualize, Program, and Create with Processing. New York, NY, USA: Princeton Architectural Press, 2012.</a:t>
            </a:r>
            <a:endParaRPr b="0" lang="pt-BR" sz="1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0" lang="pt-BR" sz="1800" spc="-1" strike="noStrike">
                <a:latin typeface="Arial"/>
                <a:ea typeface="DejaVu Sans"/>
              </a:rPr>
              <a:t> </a:t>
            </a:r>
            <a:endParaRPr b="0" lang="pt-BR" sz="1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0" lang="pt-BR" sz="1800" spc="-1" strike="noStrike">
                <a:latin typeface="Arial"/>
                <a:ea typeface="DejaVu Sans"/>
              </a:rPr>
              <a:t>RIBEIRO, F. F.; MOREIRA, D. M.; AMORIM, A. L. DE. Sistema Generativo de Projeto Aplicado ao Desenho e Otimização da Estrutura de um Shed. Salvador, Ba, Brasil: Senai Cimatec, 2015.</a:t>
            </a:r>
            <a:endParaRPr b="0" lang="pt-BR" sz="18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64000" y="2016000"/>
            <a:ext cx="10515240" cy="379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"If you want to teach people a new way of thinking, don't bother trying to teach them. Instead, give them a tool, the use of which will lead to new ways of thinking."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(R. Buckminster Fuller)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927360"/>
            <a:ext cx="1051524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O que é Modelagem Paramétrica?</a:t>
            </a:r>
            <a:endParaRPr b="0" lang="pt-BR" sz="41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838080" y="1825560"/>
            <a:ext cx="10515240" cy="465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Toda Modelagem Computacional é realizada através da entrada de parâmetros, a Modelagem paramétrica coloca a ênfase na manipulação destes (DINO, 2012). 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Requer um “certo grau” de automação na manipulação dos parâmetros.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É uma metodologia de trabalho (MITCHELL, 2008).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</a:rPr>
              <a:t>Utilizam Algoritmos para gerar formas. Conceito correlato: Algoritmos generativos.</a:t>
            </a:r>
            <a:endParaRPr b="0" lang="pt-BR" sz="2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927360"/>
            <a:ext cx="1051524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Definição de Algoritmos</a:t>
            </a:r>
            <a:endParaRPr b="0" lang="pt-BR" sz="41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838080" y="1825560"/>
            <a:ext cx="10515240" cy="4942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Knuth (1997)⁠ define o conceito de algoritmo como um conjunto de regras que fornece uma sequência de operações para a solução de um problema específico, e que deve atender cinco requisitos:</a:t>
            </a:r>
            <a:endParaRPr b="0" lang="pt-BR" sz="24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 </a:t>
            </a:r>
            <a:endParaRPr b="0" lang="pt-BR" sz="2400" spc="-1" strike="noStrike">
              <a:latin typeface="Calibri"/>
            </a:endParaRPr>
          </a:p>
          <a:p>
            <a:pPr marL="228600" indent="-228240" algn="ctr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Finitude</a:t>
            </a:r>
            <a:endParaRPr b="0" lang="pt-BR" sz="2400" spc="-1" strike="noStrike">
              <a:latin typeface="Calibri"/>
            </a:endParaRPr>
          </a:p>
          <a:p>
            <a:pPr marL="228600" indent="-228240" algn="ctr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 </a:t>
            </a:r>
            <a:endParaRPr b="0" lang="pt-BR" sz="2400" spc="-1" strike="noStrike">
              <a:latin typeface="Calibri"/>
            </a:endParaRPr>
          </a:p>
          <a:p>
            <a:pPr marL="228600" indent="-228240" algn="ctr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Precisão</a:t>
            </a:r>
            <a:endParaRPr b="0" lang="pt-BR" sz="2400" spc="-1" strike="noStrike">
              <a:latin typeface="Calibri"/>
            </a:endParaRPr>
          </a:p>
          <a:p>
            <a:pPr marL="228600" indent="-228240" algn="ctr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 </a:t>
            </a:r>
            <a:endParaRPr b="0" lang="pt-BR" sz="2400" spc="-1" strike="noStrike">
              <a:latin typeface="Calibri"/>
            </a:endParaRPr>
          </a:p>
          <a:p>
            <a:pPr marL="228600" indent="-228240" algn="ctr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Entrada de Informação</a:t>
            </a:r>
            <a:endParaRPr b="0" lang="pt-BR" sz="2400" spc="-1" strike="noStrike">
              <a:latin typeface="Calibri"/>
            </a:endParaRPr>
          </a:p>
          <a:p>
            <a:pPr marL="228600" indent="-228240" algn="ctr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 </a:t>
            </a:r>
            <a:endParaRPr b="0" lang="pt-BR" sz="2400" spc="-1" strike="noStrike">
              <a:latin typeface="Calibri"/>
            </a:endParaRPr>
          </a:p>
          <a:p>
            <a:pPr marL="228600" indent="-228240" algn="ctr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Saída de Informação</a:t>
            </a:r>
            <a:endParaRPr b="0" lang="pt-BR" sz="2400" spc="-1" strike="noStrike">
              <a:latin typeface="Calibri"/>
            </a:endParaRPr>
          </a:p>
          <a:p>
            <a:pPr marL="228600" indent="-228240" algn="ctr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 </a:t>
            </a:r>
            <a:endParaRPr b="0" lang="pt-BR" sz="2400" spc="-1" strike="noStrike">
              <a:latin typeface="Calibri"/>
            </a:endParaRPr>
          </a:p>
          <a:p>
            <a:pPr marL="228600" indent="-228240" algn="ctr">
              <a:lnSpc>
                <a:spcPct val="100000"/>
              </a:lnSpc>
            </a:pPr>
            <a:r>
              <a:rPr b="1" lang="pt-BR" sz="2400" spc="-1" strike="noStrike">
                <a:latin typeface="Arial"/>
                <a:ea typeface="DejaVu Sans"/>
              </a:rPr>
              <a:t>Efetividade</a:t>
            </a:r>
            <a:endParaRPr b="0" lang="pt-BR" sz="24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1" descr=""/>
          <p:cNvPicPr/>
          <p:nvPr/>
        </p:nvPicPr>
        <p:blipFill>
          <a:blip r:embed="rId1"/>
          <a:stretch/>
        </p:blipFill>
        <p:spPr>
          <a:xfrm>
            <a:off x="1872000" y="889920"/>
            <a:ext cx="7992000" cy="59680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927360"/>
            <a:ext cx="1118592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Exemplo de Algoritmo em Modelagem Paramétrica </a:t>
            </a:r>
            <a:endParaRPr b="0" lang="pt-BR" sz="41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91" name="Imagem1" descr=""/>
          <p:cNvPicPr/>
          <p:nvPr/>
        </p:nvPicPr>
        <p:blipFill>
          <a:blip r:embed="rId1"/>
          <a:stretch/>
        </p:blipFill>
        <p:spPr>
          <a:xfrm>
            <a:off x="141120" y="2952000"/>
            <a:ext cx="7600320" cy="3192840"/>
          </a:xfrm>
          <a:prstGeom prst="rect">
            <a:avLst/>
          </a:prstGeom>
          <a:ln w="9360">
            <a:noFill/>
          </a:ln>
        </p:spPr>
      </p:pic>
      <p:pic>
        <p:nvPicPr>
          <p:cNvPr id="92" name="Imagem2" descr=""/>
          <p:cNvPicPr/>
          <p:nvPr/>
        </p:nvPicPr>
        <p:blipFill>
          <a:blip r:embed="rId2"/>
          <a:stretch/>
        </p:blipFill>
        <p:spPr>
          <a:xfrm>
            <a:off x="7797960" y="2952000"/>
            <a:ext cx="4281480" cy="3174480"/>
          </a:xfrm>
          <a:prstGeom prst="rect">
            <a:avLst/>
          </a:prstGeom>
          <a:ln w="9360"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216000" y="1800000"/>
            <a:ext cx="11787480" cy="1544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600" spc="-1" strike="noStrike">
                <a:latin typeface="Calibri"/>
                <a:ea typeface="DejaVu Sans"/>
              </a:rPr>
              <a:t>As Cúpulas do Hospital Sarah Kubitschek - RJ e as do TRT-Ba, do Arquiteto João (Lelé) Filgueiras Lima, serviram de inspiração para o algoritmo apresentado a seguir.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7741440" y="6144840"/>
            <a:ext cx="4450680" cy="497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600" spc="-1" strike="noStrike">
                <a:latin typeface="Calibri"/>
                <a:ea typeface="DejaVu Sans"/>
              </a:rPr>
              <a:t> </a:t>
            </a:r>
            <a:r>
              <a:rPr b="0" lang="pt-BR" sz="2600" spc="-1" strike="noStrike">
                <a:latin typeface="Calibri"/>
                <a:ea typeface="DejaVu Sans"/>
              </a:rPr>
              <a:t>Hospital Sarah Kubitschek - RJ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517320" y="6144840"/>
            <a:ext cx="4450680" cy="497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600" spc="-1" strike="noStrike">
                <a:latin typeface="Calibri"/>
                <a:ea typeface="DejaVu Sans"/>
              </a:rPr>
              <a:t>TRT – BA</a:t>
            </a:r>
            <a:endParaRPr b="0" lang="pt-BR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927360"/>
            <a:ext cx="1118592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Exemplo de Algoritmo em Modelagem Paramétrica </a:t>
            </a:r>
            <a:endParaRPr b="0" lang="pt-BR" sz="41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97" name="Imagem1" descr=""/>
          <p:cNvPicPr/>
          <p:nvPr/>
        </p:nvPicPr>
        <p:blipFill>
          <a:blip r:embed="rId1"/>
          <a:stretch/>
        </p:blipFill>
        <p:spPr>
          <a:xfrm>
            <a:off x="216000" y="4242240"/>
            <a:ext cx="3096000" cy="2383560"/>
          </a:xfrm>
          <a:prstGeom prst="rect">
            <a:avLst/>
          </a:prstGeom>
          <a:ln w="9360">
            <a:noFill/>
          </a:ln>
        </p:spPr>
      </p:pic>
      <p:pic>
        <p:nvPicPr>
          <p:cNvPr id="98" name="Imagem4" descr=""/>
          <p:cNvPicPr/>
          <p:nvPr/>
        </p:nvPicPr>
        <p:blipFill>
          <a:blip r:embed="rId2"/>
          <a:stretch/>
        </p:blipFill>
        <p:spPr>
          <a:xfrm>
            <a:off x="3492000" y="4299840"/>
            <a:ext cx="2736000" cy="2480760"/>
          </a:xfrm>
          <a:prstGeom prst="rect">
            <a:avLst/>
          </a:prstGeom>
          <a:ln w="9360">
            <a:noFill/>
          </a:ln>
        </p:spPr>
      </p:pic>
      <p:pic>
        <p:nvPicPr>
          <p:cNvPr id="99" name="Imagem3" descr=""/>
          <p:cNvPicPr/>
          <p:nvPr/>
        </p:nvPicPr>
        <p:blipFill>
          <a:blip r:embed="rId3"/>
          <a:stretch/>
        </p:blipFill>
        <p:spPr>
          <a:xfrm>
            <a:off x="720000" y="1690560"/>
            <a:ext cx="5256000" cy="25426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38080" y="927360"/>
            <a:ext cx="1051524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ALGORITMOS E APLICAÇÕES EM PROJETOS</a:t>
            </a:r>
            <a:endParaRPr b="0" lang="pt-BR" sz="41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838080" y="1825560"/>
            <a:ext cx="10515240" cy="4942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</a:pPr>
            <a:r>
              <a:rPr b="1" lang="pt-BR" sz="2800" spc="-1" strike="noStrike">
                <a:solidFill>
                  <a:srgbClr val="3f4143"/>
                </a:solidFill>
                <a:latin typeface="Calibri"/>
                <a:ea typeface="DejaVu Sans"/>
              </a:rPr>
              <a:t>Relying upon software  kills rather than mechanical ingenuity, graphics programmers first replicated the functions of traditional drafting instruments, and then went far beyond them. This has made a wider graphic vocabulary available to designers, together with a more elaborate syntax—in all, a richer and potentially more expressive graphic and spatial language.</a:t>
            </a:r>
            <a:endParaRPr b="0" lang="pt-BR" sz="2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1" lang="pt-BR" sz="2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endParaRPr b="0" lang="pt-BR" sz="2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1" lang="pt-BR" sz="2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endParaRPr b="0" lang="pt-BR" sz="28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</a:pPr>
            <a:r>
              <a:rPr b="0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MITCHELL, W. J. World’s Greatest Architect MAKING, MEANING, AND NETWORK CULTURE. Cambrige: MIT Press, 2008. v. 40</a:t>
            </a:r>
            <a:endParaRPr b="0" lang="pt-BR" sz="24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927360"/>
            <a:ext cx="1051524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100" spc="-1" strike="noStrike">
                <a:solidFill>
                  <a:srgbClr val="000000"/>
                </a:solidFill>
                <a:latin typeface="Calibri Light"/>
              </a:rPr>
              <a:t>Exercício – Sequência de Pilares</a:t>
            </a:r>
            <a:endParaRPr b="0" lang="pt-BR" sz="41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651520" y="3167280"/>
            <a:ext cx="3387240" cy="2304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</a:pPr>
            <a:r>
              <a:rPr b="0" lang="pt-BR" sz="2400" spc="-1" strike="noStrike">
                <a:latin typeface="Arial"/>
                <a:ea typeface="DejaVu Sans"/>
              </a:rPr>
              <a:t>Ordens da Arquitetura Grega https://en.wikipedia.org/wiki/File:Schema_Saeulenordnungen.jpg</a:t>
            </a:r>
            <a:endParaRPr b="0" lang="pt-BR" sz="2400" spc="-1" strike="noStrike">
              <a:latin typeface="Calibri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516600" y="1614600"/>
            <a:ext cx="7907400" cy="509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Application>LibreOffice/6.1.3.2$Windows_X86_64 LibreOffice_project/86daf60bf00efa86ad547e59e09d6bb77c699acb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2018-12-21T16:15:12Z</dcterms:created>
  <dc:creator>Carlos Alberto Andrade Bomfim</dc:creator>
  <dc:description/>
  <dc:language>pt-BR</dc:language>
  <cp:lastModifiedBy/>
  <dcterms:modified xsi:type="dcterms:W3CDTF">2019-01-18T12:29:08Z</dcterms:modified>
  <cp:revision>10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